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Proxima Nova"/>
      <p:regular r:id="rId20"/>
      <p:bold r:id="rId21"/>
      <p:italic r:id="rId22"/>
      <p:boldItalic r:id="rId23"/>
    </p:embeddedFont>
    <p:embeddedFont>
      <p:font typeface="Alfa Slab On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B65B042-4F34-4948-89BE-B0B38FD66C8E}">
  <a:tblStyle styleId="{6B65B042-4F34-4948-89BE-B0B38FD66C8E}"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ProximaNova-regular.fntdata"/><Relationship Id="rId11" Type="http://schemas.openxmlformats.org/officeDocument/2006/relationships/slide" Target="slides/slide6.xml"/><Relationship Id="rId22" Type="http://schemas.openxmlformats.org/officeDocument/2006/relationships/font" Target="fonts/ProximaNova-italic.fntdata"/><Relationship Id="rId10" Type="http://schemas.openxmlformats.org/officeDocument/2006/relationships/slide" Target="slides/slide5.xml"/><Relationship Id="rId21" Type="http://schemas.openxmlformats.org/officeDocument/2006/relationships/font" Target="fonts/ProximaNova-bold.fntdata"/><Relationship Id="rId13" Type="http://schemas.openxmlformats.org/officeDocument/2006/relationships/slide" Target="slides/slide8.xml"/><Relationship Id="rId24" Type="http://schemas.openxmlformats.org/officeDocument/2006/relationships/font" Target="fonts/AlfaSlabOne-regular.fntdata"/><Relationship Id="rId12" Type="http://schemas.openxmlformats.org/officeDocument/2006/relationships/slide" Target="slides/slide7.xml"/><Relationship Id="rId23" Type="http://schemas.openxmlformats.org/officeDocument/2006/relationships/font" Target="fonts/ProximaNova-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3a957bc58533a39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3a957bc58533a39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1"/>
                </a:solidFill>
              </a:rPr>
              <a:t>Have participants follw the link and explore the full ranking list of influences. Have them toggle on and off the links to the three different studies (2009, 2011, 2015).</a:t>
            </a:r>
            <a:endParaRPr>
              <a:solidFill>
                <a:schemeClr val="accent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3a957bc58533a39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3a957bc58533a39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3C78D8"/>
                </a:solidFill>
              </a:rPr>
              <a:t>Split participants into groups and assign one (or two) of the 17 topics, click on the link to the shared Google doc, follow the links and/or read the hard copy definition/explanation of your assigned academic influence (and/or watch the brief linked video), discuss as a group, then complete the table in the shared Google doc for your assigned topics, and be prepared to share with the group.</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833abb119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833abb119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833abb11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833abb11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833abb119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833abb119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84c1a552dfcd8d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84c1a552dfcd8d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84c1a552dfcd8d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84c1a552dfcd8d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A86E8"/>
                </a:solidFill>
              </a:rPr>
              <a:t>Ask the group what do you know about him and his work</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3a957bc58533a3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3a957bc58533a3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A86E8"/>
                </a:solidFill>
              </a:rPr>
              <a:t>Diet analogy</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3a957bc58533a3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3a957bc58533a3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3a957bc58533a39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3a957bc58533a39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3a957bc58533a39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3a957bc58533a39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400"/>
              </a:spcBef>
              <a:spcAft>
                <a:spcPts val="1600"/>
              </a:spcAft>
              <a:buClr>
                <a:schemeClr val="dk1"/>
              </a:buClr>
              <a:buSzPts val="1100"/>
              <a:buFont typeface="Arial"/>
              <a:buNone/>
            </a:pPr>
            <a:r>
              <a:rPr lang="en">
                <a:solidFill>
                  <a:srgbClr val="4A86E8"/>
                </a:solidFill>
              </a:rPr>
              <a:t>HW example: 0.15 for primary, 0.64 secondary, overall average 0.29- ranked 94th</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83330725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83330725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400"/>
              </a:spcBef>
              <a:spcAft>
                <a:spcPts val="1600"/>
              </a:spcAft>
              <a:buClr>
                <a:schemeClr val="dk1"/>
              </a:buClr>
              <a:buSzPts val="1100"/>
              <a:buFont typeface="Arial"/>
              <a:buNone/>
            </a:pPr>
            <a:r>
              <a:rPr lang="en">
                <a:solidFill>
                  <a:srgbClr val="4A86E8"/>
                </a:solidFill>
              </a:rPr>
              <a:t>Explain the barometer and why we need to maximize our time with students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3a957bc58533a39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3a957bc58533a39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AUTOLAYOUT">
    <p:bg>
      <p:bgPr>
        <a:solidFill>
          <a:srgbClr val="FFFFFF"/>
        </a:solidFill>
      </p:bgPr>
    </p:bg>
    <p:spTree>
      <p:nvGrpSpPr>
        <p:cNvPr id="52" name="Shape 52"/>
        <p:cNvGrpSpPr/>
        <p:nvPr/>
      </p:nvGrpSpPr>
      <p:grpSpPr>
        <a:xfrm>
          <a:off x="0" y="0"/>
          <a:ext cx="0" cy="0"/>
          <a:chOff x="0" y="0"/>
          <a:chExt cx="0" cy="0"/>
        </a:xfrm>
      </p:grpSpPr>
      <p:sp>
        <p:nvSpPr>
          <p:cNvPr id="53" name="Google Shape;53;p13"/>
          <p:cNvSpPr/>
          <p:nvPr/>
        </p:nvSpPr>
        <p:spPr>
          <a:xfrm>
            <a:off x="0" y="0"/>
            <a:ext cx="9144000" cy="5143500"/>
          </a:xfrm>
          <a:prstGeom prst="rect">
            <a:avLst/>
          </a:prstGeom>
          <a:solidFill>
            <a:srgbClr val="0D47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
        <p:nvSpPr>
          <p:cNvPr id="55" name="Google Shape;55;p13"/>
          <p:cNvSpPr txBox="1"/>
          <p:nvPr>
            <p:ph idx="1" type="subTitle"/>
          </p:nvPr>
        </p:nvSpPr>
        <p:spPr>
          <a:xfrm>
            <a:off x="589350" y="2642400"/>
            <a:ext cx="6883800" cy="550200"/>
          </a:xfrm>
          <a:prstGeom prst="rect">
            <a:avLst/>
          </a:prstGeom>
          <a:noFill/>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2000"/>
              <a:buNone/>
              <a:defRPr sz="2000">
                <a:solidFill>
                  <a:srgbClr val="FFFFFF"/>
                </a:solidFill>
              </a:defRPr>
            </a:lvl1pPr>
            <a:lvl2pPr lvl="1" algn="l">
              <a:lnSpc>
                <a:spcPct val="100000"/>
              </a:lnSpc>
              <a:spcBef>
                <a:spcPts val="0"/>
              </a:spcBef>
              <a:spcAft>
                <a:spcPts val="0"/>
              </a:spcAft>
              <a:buClr>
                <a:srgbClr val="FFFFFF"/>
              </a:buClr>
              <a:buSzPts val="2000"/>
              <a:buNone/>
              <a:defRPr sz="2000">
                <a:solidFill>
                  <a:srgbClr val="FFFFFF"/>
                </a:solidFill>
              </a:defRPr>
            </a:lvl2pPr>
            <a:lvl3pPr lvl="2" algn="l">
              <a:lnSpc>
                <a:spcPct val="100000"/>
              </a:lnSpc>
              <a:spcBef>
                <a:spcPts val="0"/>
              </a:spcBef>
              <a:spcAft>
                <a:spcPts val="0"/>
              </a:spcAft>
              <a:buClr>
                <a:srgbClr val="FFFFFF"/>
              </a:buClr>
              <a:buSzPts val="2000"/>
              <a:buNone/>
              <a:defRPr sz="2000">
                <a:solidFill>
                  <a:srgbClr val="FFFFFF"/>
                </a:solidFill>
              </a:defRPr>
            </a:lvl3pPr>
            <a:lvl4pPr lvl="3" algn="l">
              <a:lnSpc>
                <a:spcPct val="100000"/>
              </a:lnSpc>
              <a:spcBef>
                <a:spcPts val="0"/>
              </a:spcBef>
              <a:spcAft>
                <a:spcPts val="0"/>
              </a:spcAft>
              <a:buClr>
                <a:srgbClr val="FFFFFF"/>
              </a:buClr>
              <a:buSzPts val="2000"/>
              <a:buNone/>
              <a:defRPr sz="2000">
                <a:solidFill>
                  <a:srgbClr val="FFFFFF"/>
                </a:solidFill>
              </a:defRPr>
            </a:lvl4pPr>
            <a:lvl5pPr lvl="4" algn="l">
              <a:lnSpc>
                <a:spcPct val="100000"/>
              </a:lnSpc>
              <a:spcBef>
                <a:spcPts val="0"/>
              </a:spcBef>
              <a:spcAft>
                <a:spcPts val="0"/>
              </a:spcAft>
              <a:buClr>
                <a:srgbClr val="FFFFFF"/>
              </a:buClr>
              <a:buSzPts val="2000"/>
              <a:buNone/>
              <a:defRPr sz="2000">
                <a:solidFill>
                  <a:srgbClr val="FFFFFF"/>
                </a:solidFill>
              </a:defRPr>
            </a:lvl5pPr>
            <a:lvl6pPr lvl="5" algn="l">
              <a:lnSpc>
                <a:spcPct val="100000"/>
              </a:lnSpc>
              <a:spcBef>
                <a:spcPts val="0"/>
              </a:spcBef>
              <a:spcAft>
                <a:spcPts val="0"/>
              </a:spcAft>
              <a:buClr>
                <a:srgbClr val="FFFFFF"/>
              </a:buClr>
              <a:buSzPts val="2000"/>
              <a:buNone/>
              <a:defRPr sz="2000">
                <a:solidFill>
                  <a:srgbClr val="FFFFFF"/>
                </a:solidFill>
              </a:defRPr>
            </a:lvl6pPr>
            <a:lvl7pPr lvl="6" algn="l">
              <a:lnSpc>
                <a:spcPct val="100000"/>
              </a:lnSpc>
              <a:spcBef>
                <a:spcPts val="0"/>
              </a:spcBef>
              <a:spcAft>
                <a:spcPts val="0"/>
              </a:spcAft>
              <a:buClr>
                <a:srgbClr val="FFFFFF"/>
              </a:buClr>
              <a:buSzPts val="2000"/>
              <a:buNone/>
              <a:defRPr sz="2000">
                <a:solidFill>
                  <a:srgbClr val="FFFFFF"/>
                </a:solidFill>
              </a:defRPr>
            </a:lvl7pPr>
            <a:lvl8pPr lvl="7" algn="l">
              <a:lnSpc>
                <a:spcPct val="100000"/>
              </a:lnSpc>
              <a:spcBef>
                <a:spcPts val="0"/>
              </a:spcBef>
              <a:spcAft>
                <a:spcPts val="0"/>
              </a:spcAft>
              <a:buClr>
                <a:srgbClr val="FFFFFF"/>
              </a:buClr>
              <a:buSzPts val="2000"/>
              <a:buNone/>
              <a:defRPr sz="2000">
                <a:solidFill>
                  <a:srgbClr val="FFFFFF"/>
                </a:solidFill>
              </a:defRPr>
            </a:lvl8pPr>
            <a:lvl9pPr lvl="8" algn="l">
              <a:lnSpc>
                <a:spcPct val="100000"/>
              </a:lnSpc>
              <a:spcBef>
                <a:spcPts val="0"/>
              </a:spcBef>
              <a:spcAft>
                <a:spcPts val="0"/>
              </a:spcAft>
              <a:buClr>
                <a:srgbClr val="FFFFFF"/>
              </a:buClr>
              <a:buSzPts val="2000"/>
              <a:buNone/>
              <a:defRPr sz="2000">
                <a:solidFill>
                  <a:srgbClr val="FFFFFF"/>
                </a:solidFill>
              </a:defRPr>
            </a:lvl9pPr>
          </a:lstStyle>
          <a:p/>
        </p:txBody>
      </p:sp>
      <p:sp>
        <p:nvSpPr>
          <p:cNvPr id="56" name="Google Shape;56;p13"/>
          <p:cNvSpPr txBox="1"/>
          <p:nvPr>
            <p:ph type="ctrTitle"/>
          </p:nvPr>
        </p:nvSpPr>
        <p:spPr>
          <a:xfrm>
            <a:off x="589350" y="843375"/>
            <a:ext cx="6883800" cy="1658100"/>
          </a:xfrm>
          <a:prstGeom prst="rect">
            <a:avLst/>
          </a:prstGeom>
          <a:noFill/>
        </p:spPr>
        <p:txBody>
          <a:bodyPr anchorCtr="0" anchor="b" bIns="91425" lIns="91425" spcFirstLastPara="1" rIns="91425" wrap="square" tIns="91425">
            <a:noAutofit/>
          </a:bodyPr>
          <a:lstStyle>
            <a:lvl1pPr lvl="0" algn="l">
              <a:lnSpc>
                <a:spcPct val="100000"/>
              </a:lnSpc>
              <a:spcBef>
                <a:spcPts val="0"/>
              </a:spcBef>
              <a:spcAft>
                <a:spcPts val="0"/>
              </a:spcAft>
              <a:buClr>
                <a:srgbClr val="FFFFFF"/>
              </a:buClr>
              <a:buSzPts val="4200"/>
              <a:buNone/>
              <a:defRPr sz="4200">
                <a:solidFill>
                  <a:srgbClr val="FFFFFF"/>
                </a:solidFill>
              </a:defRPr>
            </a:lvl1pPr>
            <a:lvl2pPr lvl="1" algn="l">
              <a:lnSpc>
                <a:spcPct val="100000"/>
              </a:lnSpc>
              <a:spcBef>
                <a:spcPts val="0"/>
              </a:spcBef>
              <a:spcAft>
                <a:spcPts val="0"/>
              </a:spcAft>
              <a:buClr>
                <a:srgbClr val="FFFFFF"/>
              </a:buClr>
              <a:buSzPts val="4200"/>
              <a:buNone/>
              <a:defRPr sz="4200">
                <a:solidFill>
                  <a:srgbClr val="FFFFFF"/>
                </a:solidFill>
              </a:defRPr>
            </a:lvl2pPr>
            <a:lvl3pPr lvl="2" algn="l">
              <a:lnSpc>
                <a:spcPct val="100000"/>
              </a:lnSpc>
              <a:spcBef>
                <a:spcPts val="0"/>
              </a:spcBef>
              <a:spcAft>
                <a:spcPts val="0"/>
              </a:spcAft>
              <a:buClr>
                <a:srgbClr val="FFFFFF"/>
              </a:buClr>
              <a:buSzPts val="4200"/>
              <a:buNone/>
              <a:defRPr sz="4200">
                <a:solidFill>
                  <a:srgbClr val="FFFFFF"/>
                </a:solidFill>
              </a:defRPr>
            </a:lvl3pPr>
            <a:lvl4pPr lvl="3" algn="l">
              <a:lnSpc>
                <a:spcPct val="100000"/>
              </a:lnSpc>
              <a:spcBef>
                <a:spcPts val="0"/>
              </a:spcBef>
              <a:spcAft>
                <a:spcPts val="0"/>
              </a:spcAft>
              <a:buClr>
                <a:srgbClr val="FFFFFF"/>
              </a:buClr>
              <a:buSzPts val="4200"/>
              <a:buNone/>
              <a:defRPr sz="4200">
                <a:solidFill>
                  <a:srgbClr val="FFFFFF"/>
                </a:solidFill>
              </a:defRPr>
            </a:lvl4pPr>
            <a:lvl5pPr lvl="4" algn="l">
              <a:lnSpc>
                <a:spcPct val="100000"/>
              </a:lnSpc>
              <a:spcBef>
                <a:spcPts val="0"/>
              </a:spcBef>
              <a:spcAft>
                <a:spcPts val="0"/>
              </a:spcAft>
              <a:buClr>
                <a:srgbClr val="FFFFFF"/>
              </a:buClr>
              <a:buSzPts val="4200"/>
              <a:buNone/>
              <a:defRPr sz="4200">
                <a:solidFill>
                  <a:srgbClr val="FFFFFF"/>
                </a:solidFill>
              </a:defRPr>
            </a:lvl5pPr>
            <a:lvl6pPr lvl="5" algn="l">
              <a:lnSpc>
                <a:spcPct val="100000"/>
              </a:lnSpc>
              <a:spcBef>
                <a:spcPts val="0"/>
              </a:spcBef>
              <a:spcAft>
                <a:spcPts val="0"/>
              </a:spcAft>
              <a:buClr>
                <a:srgbClr val="FFFFFF"/>
              </a:buClr>
              <a:buSzPts val="4200"/>
              <a:buNone/>
              <a:defRPr sz="4200">
                <a:solidFill>
                  <a:srgbClr val="FFFFFF"/>
                </a:solidFill>
              </a:defRPr>
            </a:lvl6pPr>
            <a:lvl7pPr lvl="6" algn="l">
              <a:lnSpc>
                <a:spcPct val="100000"/>
              </a:lnSpc>
              <a:spcBef>
                <a:spcPts val="0"/>
              </a:spcBef>
              <a:spcAft>
                <a:spcPts val="0"/>
              </a:spcAft>
              <a:buClr>
                <a:srgbClr val="FFFFFF"/>
              </a:buClr>
              <a:buSzPts val="4200"/>
              <a:buNone/>
              <a:defRPr sz="4200">
                <a:solidFill>
                  <a:srgbClr val="FFFFFF"/>
                </a:solidFill>
              </a:defRPr>
            </a:lvl7pPr>
            <a:lvl8pPr lvl="7" algn="l">
              <a:lnSpc>
                <a:spcPct val="100000"/>
              </a:lnSpc>
              <a:spcBef>
                <a:spcPts val="0"/>
              </a:spcBef>
              <a:spcAft>
                <a:spcPts val="0"/>
              </a:spcAft>
              <a:buClr>
                <a:srgbClr val="FFFFFF"/>
              </a:buClr>
              <a:buSzPts val="4200"/>
              <a:buNone/>
              <a:defRPr sz="4200">
                <a:solidFill>
                  <a:srgbClr val="FFFFFF"/>
                </a:solidFill>
              </a:defRPr>
            </a:lvl8pPr>
            <a:lvl9pPr lvl="8" algn="l">
              <a:lnSpc>
                <a:spcPct val="100000"/>
              </a:lnSpc>
              <a:spcBef>
                <a:spcPts val="0"/>
              </a:spcBef>
              <a:spcAft>
                <a:spcPts val="0"/>
              </a:spcAft>
              <a:buClr>
                <a:srgbClr val="FFFFFF"/>
              </a:buClr>
              <a:buSzPts val="4200"/>
              <a:buNone/>
              <a:defRPr sz="4200">
                <a:solidFill>
                  <a:srgbClr val="FFFFFF"/>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visible-learning.org/nvd3/visualize/hattie-ranking-interactive-2009-2011-2015.html"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document/d/13CGxM0wEM3vBv-lGtWJ_ToQKELzSmKsTwvpQpYk4dtU/edit?usp=sharing" TargetMode="External"/><Relationship Id="rId4" Type="http://schemas.openxmlformats.org/officeDocument/2006/relationships/hyperlink" Target="https://docs.google.com/document/d/1sO5rviqL5YTth7wofE4zUsTETGVUqAq46sg3paM7uSk/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visible-learning.org/nvd3/visualize/hattie-ranking-interactive-2009-2011-2015.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visible-learning.org/" TargetMode="External"/><Relationship Id="rId4" Type="http://schemas.openxmlformats.org/officeDocument/2006/relationships/hyperlink" Target="https://grantwiggins.wordpress.com/2012/01/07/what-works-in-education-hatties-list-of-the-greatest-effects-and-why-it-matters/" TargetMode="External"/><Relationship Id="rId5" Type="http://schemas.openxmlformats.org/officeDocument/2006/relationships/hyperlink" Target="http://www.evidencebasedteaching.org.au/robert-marzano-vs-john-hatt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idx="1" type="subTitle"/>
          </p:nvPr>
        </p:nvSpPr>
        <p:spPr>
          <a:xfrm>
            <a:off x="589350" y="2642400"/>
            <a:ext cx="6883800" cy="55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Learning what affects student learning the most</a:t>
            </a:r>
            <a:endParaRPr/>
          </a:p>
        </p:txBody>
      </p:sp>
      <p:sp>
        <p:nvSpPr>
          <p:cNvPr id="62" name="Google Shape;62;p14"/>
          <p:cNvSpPr txBox="1"/>
          <p:nvPr>
            <p:ph type="ctrTitle"/>
          </p:nvPr>
        </p:nvSpPr>
        <p:spPr>
          <a:xfrm>
            <a:off x="589350" y="843375"/>
            <a:ext cx="6883800" cy="1658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Influences on Achievement </a:t>
            </a:r>
            <a:endParaRPr/>
          </a:p>
        </p:txBody>
      </p:sp>
      <p:sp>
        <p:nvSpPr>
          <p:cNvPr id="63" name="Google Shape;63;p14"/>
          <p:cNvSpPr/>
          <p:nvPr/>
        </p:nvSpPr>
        <p:spPr>
          <a:xfrm>
            <a:off x="0" y="3692275"/>
            <a:ext cx="9144087" cy="1364606"/>
          </a:xfrm>
          <a:custGeom>
            <a:rect b="b" l="l" r="r" t="t"/>
            <a:pathLst>
              <a:path extrusionOk="0" h="72779" w="472807">
                <a:moveTo>
                  <a:pt x="0" y="72779"/>
                </a:moveTo>
                <a:lnTo>
                  <a:pt x="27992" y="46314"/>
                </a:lnTo>
                <a:lnTo>
                  <a:pt x="46313" y="57511"/>
                </a:lnTo>
                <a:lnTo>
                  <a:pt x="86520" y="0"/>
                </a:lnTo>
                <a:lnTo>
                  <a:pt x="153700" y="62600"/>
                </a:lnTo>
                <a:lnTo>
                  <a:pt x="172022" y="21885"/>
                </a:lnTo>
                <a:lnTo>
                  <a:pt x="202559" y="44278"/>
                </a:lnTo>
                <a:lnTo>
                  <a:pt x="233095" y="27483"/>
                </a:lnTo>
                <a:lnTo>
                  <a:pt x="265159" y="44278"/>
                </a:lnTo>
                <a:lnTo>
                  <a:pt x="304347" y="20358"/>
                </a:lnTo>
                <a:lnTo>
                  <a:pt x="358804" y="45805"/>
                </a:lnTo>
                <a:lnTo>
                  <a:pt x="387814" y="18322"/>
                </a:lnTo>
                <a:lnTo>
                  <a:pt x="430056" y="49877"/>
                </a:lnTo>
                <a:lnTo>
                  <a:pt x="472807" y="16286"/>
                </a:lnTo>
              </a:path>
            </a:pathLst>
          </a:custGeom>
          <a:noFill/>
          <a:ln cap="flat" cmpd="sng" w="9525">
            <a:solidFill>
              <a:srgbClr val="BCBCBC"/>
            </a:solidFill>
            <a:prstDash val="solid"/>
            <a:round/>
            <a:headEnd len="sm" w="sm" type="none"/>
            <a:tailEnd len="sm" w="sm" type="none"/>
          </a:ln>
        </p:spPr>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Hattie’s Ranking of Influences</a:t>
            </a:r>
            <a:endParaRPr/>
          </a:p>
        </p:txBody>
      </p:sp>
      <p:sp>
        <p:nvSpPr>
          <p:cNvPr id="122" name="Google Shape;122;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u="sng">
                <a:solidFill>
                  <a:srgbClr val="1155CC"/>
                </a:solidFill>
                <a:hlinkClick r:id="rId3">
                  <a:extLst>
                    <a:ext uri="{A12FA001-AC4F-418D-AE19-62706E023703}">
                      <ahyp:hlinkClr val="tx"/>
                    </a:ext>
                  </a:extLst>
                </a:hlinkClick>
              </a:rPr>
              <a:t>Hattie Ranking Interactive Visualization</a:t>
            </a:r>
            <a:endParaRPr>
              <a:solidFill>
                <a:schemeClr val="dk1"/>
              </a:solidFill>
            </a:endParaRPr>
          </a:p>
        </p:txBody>
      </p:sp>
      <p:pic>
        <p:nvPicPr>
          <p:cNvPr descr="Hattie Ranking Screenshot.png" id="123" name="Google Shape;123;p23"/>
          <p:cNvPicPr preferRelativeResize="0"/>
          <p:nvPr/>
        </p:nvPicPr>
        <p:blipFill>
          <a:blip r:embed="rId4">
            <a:alphaModFix/>
          </a:blip>
          <a:stretch>
            <a:fillRect/>
          </a:stretch>
        </p:blipFill>
        <p:spPr>
          <a:xfrm>
            <a:off x="2011812" y="1557375"/>
            <a:ext cx="5120375" cy="33754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Activity</a:t>
            </a:r>
            <a:endParaRPr/>
          </a:p>
        </p:txBody>
      </p:sp>
      <p:sp>
        <p:nvSpPr>
          <p:cNvPr id="129" name="Google Shape;129;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Char char="●"/>
            </a:pPr>
            <a:r>
              <a:rPr lang="en" u="sng">
                <a:solidFill>
                  <a:schemeClr val="hlink"/>
                </a:solidFill>
                <a:hlinkClick r:id="rId3"/>
              </a:rPr>
              <a:t>Influences On Achievement Activity (Session 1)</a:t>
            </a:r>
            <a:endParaRPr/>
          </a:p>
          <a:p>
            <a:pPr indent="-342900" lvl="0" marL="457200" rtl="0" algn="l">
              <a:spcBef>
                <a:spcPts val="0"/>
              </a:spcBef>
              <a:spcAft>
                <a:spcPts val="0"/>
              </a:spcAft>
              <a:buSzPts val="1800"/>
              <a:buChar char="●"/>
            </a:pPr>
            <a:r>
              <a:rPr lang="en" u="sng">
                <a:solidFill>
                  <a:schemeClr val="hlink"/>
                </a:solidFill>
                <a:hlinkClick r:id="rId4"/>
              </a:rPr>
              <a:t>Influences On Achievement Activity (Session 2)</a:t>
            </a:r>
            <a:endParaRPr/>
          </a:p>
        </p:txBody>
      </p:sp>
      <p:graphicFrame>
        <p:nvGraphicFramePr>
          <p:cNvPr id="130" name="Google Shape;130;p24"/>
          <p:cNvGraphicFramePr/>
          <p:nvPr/>
        </p:nvGraphicFramePr>
        <p:xfrm>
          <a:off x="1257300" y="1993300"/>
          <a:ext cx="3000000" cy="3000000"/>
        </p:xfrm>
        <a:graphic>
          <a:graphicData uri="http://schemas.openxmlformats.org/drawingml/2006/table">
            <a:tbl>
              <a:tblPr>
                <a:noFill/>
                <a:tableStyleId>{6B65B042-4F34-4948-89BE-B0B38FD66C8E}</a:tableStyleId>
              </a:tblPr>
              <a:tblGrid>
                <a:gridCol w="438150"/>
                <a:gridCol w="2028825"/>
                <a:gridCol w="2085975"/>
                <a:gridCol w="2076450"/>
              </a:tblGrid>
              <a:tr h="12700">
                <a:tc>
                  <a:txBody>
                    <a:bodyPr/>
                    <a:lstStyle/>
                    <a:p>
                      <a:pPr indent="0" lvl="0" marL="0" rtl="0" algn="ctr">
                        <a:spcBef>
                          <a:spcPts val="0"/>
                        </a:spcBef>
                        <a:spcAft>
                          <a:spcPts val="0"/>
                        </a:spcAft>
                        <a:buNone/>
                      </a:pPr>
                      <a:r>
                        <a:t/>
                      </a:r>
                      <a:endParaRPr sz="800"/>
                    </a:p>
                  </a:txBody>
                  <a:tcPr marT="63500" marB="63500" marR="63500" marL="63500"/>
                </a:tc>
                <a:tc>
                  <a:txBody>
                    <a:bodyPr/>
                    <a:lstStyle/>
                    <a:p>
                      <a:pPr indent="0" lvl="0" marL="0" rtl="0" algn="ctr">
                        <a:spcBef>
                          <a:spcPts val="0"/>
                        </a:spcBef>
                        <a:spcAft>
                          <a:spcPts val="0"/>
                        </a:spcAft>
                        <a:buNone/>
                      </a:pPr>
                      <a:r>
                        <a:rPr b="1" lang="en" sz="1000"/>
                        <a:t>2009</a:t>
                      </a:r>
                      <a:endParaRPr b="1" sz="1000"/>
                    </a:p>
                  </a:txBody>
                  <a:tcPr marT="63500" marB="63500" marR="63500" marL="63500">
                    <a:solidFill>
                      <a:srgbClr val="CFE2F3"/>
                    </a:solidFill>
                  </a:tcPr>
                </a:tc>
                <a:tc>
                  <a:txBody>
                    <a:bodyPr/>
                    <a:lstStyle/>
                    <a:p>
                      <a:pPr indent="0" lvl="0" marL="0" rtl="0" algn="ctr">
                        <a:spcBef>
                          <a:spcPts val="0"/>
                        </a:spcBef>
                        <a:spcAft>
                          <a:spcPts val="0"/>
                        </a:spcAft>
                        <a:buNone/>
                      </a:pPr>
                      <a:r>
                        <a:rPr b="1" lang="en" sz="1000"/>
                        <a:t>2011</a:t>
                      </a:r>
                      <a:endParaRPr b="1" sz="1000"/>
                    </a:p>
                  </a:txBody>
                  <a:tcPr marT="63500" marB="63500" marR="63500" marL="63500"/>
                </a:tc>
                <a:tc>
                  <a:txBody>
                    <a:bodyPr/>
                    <a:lstStyle/>
                    <a:p>
                      <a:pPr indent="0" lvl="0" marL="0" rtl="0" algn="ctr">
                        <a:spcBef>
                          <a:spcPts val="0"/>
                        </a:spcBef>
                        <a:spcAft>
                          <a:spcPts val="0"/>
                        </a:spcAft>
                        <a:buNone/>
                      </a:pPr>
                      <a:r>
                        <a:rPr b="1" lang="en" sz="1000"/>
                        <a:t>2015</a:t>
                      </a:r>
                      <a:endParaRPr b="1" sz="1000"/>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Rank</a:t>
                      </a:r>
                      <a:endParaRPr b="1" sz="800"/>
                    </a:p>
                  </a:txBody>
                  <a:tcPr marT="63500" marB="63500" marR="63500" marL="63500"/>
                </a:tc>
                <a:tc>
                  <a:txBody>
                    <a:bodyPr/>
                    <a:lstStyle/>
                    <a:p>
                      <a:pPr indent="0" lvl="0" marL="0" rtl="0" algn="ctr">
                        <a:spcBef>
                          <a:spcPts val="0"/>
                        </a:spcBef>
                        <a:spcAft>
                          <a:spcPts val="0"/>
                        </a:spcAft>
                        <a:buNone/>
                      </a:pPr>
                      <a:r>
                        <a:rPr lang="en" sz="800"/>
                        <a:t>138 influences studied</a:t>
                      </a:r>
                      <a:endParaRPr sz="800"/>
                    </a:p>
                  </a:txBody>
                  <a:tcPr marT="63500" marB="63500" marR="63500" marL="63500">
                    <a:solidFill>
                      <a:srgbClr val="CFE2F3"/>
                    </a:solidFill>
                  </a:tcPr>
                </a:tc>
                <a:tc>
                  <a:txBody>
                    <a:bodyPr/>
                    <a:lstStyle/>
                    <a:p>
                      <a:pPr indent="0" lvl="0" marL="0" rtl="0" algn="ctr">
                        <a:spcBef>
                          <a:spcPts val="0"/>
                        </a:spcBef>
                        <a:spcAft>
                          <a:spcPts val="0"/>
                        </a:spcAft>
                        <a:buNone/>
                      </a:pPr>
                      <a:r>
                        <a:rPr lang="en" sz="800"/>
                        <a:t>150 influences studied</a:t>
                      </a:r>
                      <a:endParaRPr sz="800"/>
                    </a:p>
                  </a:txBody>
                  <a:tcPr marT="63500" marB="63500" marR="63500" marL="63500"/>
                </a:tc>
                <a:tc>
                  <a:txBody>
                    <a:bodyPr/>
                    <a:lstStyle/>
                    <a:p>
                      <a:pPr indent="0" lvl="0" marL="0" rtl="0" algn="ctr">
                        <a:spcBef>
                          <a:spcPts val="0"/>
                        </a:spcBef>
                        <a:spcAft>
                          <a:spcPts val="0"/>
                        </a:spcAft>
                        <a:buNone/>
                      </a:pPr>
                      <a:r>
                        <a:rPr lang="en" sz="800"/>
                        <a:t>195 influences studied</a:t>
                      </a:r>
                      <a:endParaRPr sz="800"/>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1</a:t>
                      </a:r>
                      <a:endParaRPr b="1" sz="800"/>
                    </a:p>
                  </a:txBody>
                  <a:tcPr marT="63500" marB="63500" marR="63500" marL="63500"/>
                </a:tc>
                <a:tc>
                  <a:txBody>
                    <a:bodyPr/>
                    <a:lstStyle/>
                    <a:p>
                      <a:pPr indent="0" lvl="0" marL="0" rtl="0" algn="l">
                        <a:spcBef>
                          <a:spcPts val="0"/>
                        </a:spcBef>
                        <a:spcAft>
                          <a:spcPts val="0"/>
                        </a:spcAft>
                        <a:buNone/>
                      </a:pPr>
                      <a:r>
                        <a:rPr lang="en" sz="800">
                          <a:solidFill>
                            <a:srgbClr val="FF0000"/>
                          </a:solidFill>
                        </a:rPr>
                        <a:t>Self-reported grades</a:t>
                      </a:r>
                      <a:endParaRPr sz="800">
                        <a:solidFill>
                          <a:srgbClr val="FF0000"/>
                        </a:solidFill>
                      </a:endParaRPr>
                    </a:p>
                  </a:txBody>
                  <a:tcPr marT="63500" marB="63500" marR="63500" marL="63500">
                    <a:solidFill>
                      <a:srgbClr val="CFE2F3"/>
                    </a:solidFill>
                  </a:tcPr>
                </a:tc>
                <a:tc>
                  <a:txBody>
                    <a:bodyPr/>
                    <a:lstStyle/>
                    <a:p>
                      <a:pPr indent="0" lvl="0" marL="0" rtl="0" algn="l">
                        <a:spcBef>
                          <a:spcPts val="0"/>
                        </a:spcBef>
                        <a:spcAft>
                          <a:spcPts val="0"/>
                        </a:spcAft>
                        <a:buNone/>
                      </a:pPr>
                      <a:r>
                        <a:rPr lang="en" sz="800">
                          <a:solidFill>
                            <a:srgbClr val="FF0000"/>
                          </a:solidFill>
                        </a:rPr>
                        <a:t>Self-reported grades</a:t>
                      </a:r>
                      <a:endParaRPr sz="800">
                        <a:solidFill>
                          <a:srgbClr val="FF0000"/>
                        </a:solidFill>
                      </a:endParaRPr>
                    </a:p>
                  </a:txBody>
                  <a:tcPr marT="63500" marB="63500" marR="63500" marL="63500"/>
                </a:tc>
                <a:tc>
                  <a:txBody>
                    <a:bodyPr/>
                    <a:lstStyle/>
                    <a:p>
                      <a:pPr indent="0" lvl="0" marL="0" rtl="0" algn="l">
                        <a:spcBef>
                          <a:spcPts val="0"/>
                        </a:spcBef>
                        <a:spcAft>
                          <a:spcPts val="0"/>
                        </a:spcAft>
                        <a:buNone/>
                      </a:pPr>
                      <a:r>
                        <a:rPr b="1" lang="en" sz="800"/>
                        <a:t>Teacher estimates of achievement*</a:t>
                      </a:r>
                      <a:endParaRPr b="1" sz="800"/>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2</a:t>
                      </a:r>
                      <a:endParaRPr b="1" sz="800"/>
                    </a:p>
                  </a:txBody>
                  <a:tcPr marT="63500" marB="63500" marR="63500" marL="63500"/>
                </a:tc>
                <a:tc>
                  <a:txBody>
                    <a:bodyPr/>
                    <a:lstStyle/>
                    <a:p>
                      <a:pPr indent="0" lvl="0" marL="0" rtl="0" algn="l">
                        <a:spcBef>
                          <a:spcPts val="0"/>
                        </a:spcBef>
                        <a:spcAft>
                          <a:spcPts val="0"/>
                        </a:spcAft>
                        <a:buNone/>
                      </a:pPr>
                      <a:r>
                        <a:rPr lang="en" sz="800">
                          <a:solidFill>
                            <a:srgbClr val="FF0000"/>
                          </a:solidFill>
                        </a:rPr>
                        <a:t>Piagetian programs</a:t>
                      </a:r>
                      <a:endParaRPr sz="800">
                        <a:solidFill>
                          <a:srgbClr val="FF0000"/>
                        </a:solidFill>
                      </a:endParaRPr>
                    </a:p>
                  </a:txBody>
                  <a:tcPr marT="63500" marB="63500" marR="63500" marL="63500">
                    <a:solidFill>
                      <a:srgbClr val="CFE2F3"/>
                    </a:solidFill>
                  </a:tcPr>
                </a:tc>
                <a:tc>
                  <a:txBody>
                    <a:bodyPr/>
                    <a:lstStyle/>
                    <a:p>
                      <a:pPr indent="0" lvl="0" marL="0" rtl="0" algn="l">
                        <a:spcBef>
                          <a:spcPts val="0"/>
                        </a:spcBef>
                        <a:spcAft>
                          <a:spcPts val="0"/>
                        </a:spcAft>
                        <a:buNone/>
                      </a:pPr>
                      <a:r>
                        <a:rPr lang="en" sz="800">
                          <a:solidFill>
                            <a:srgbClr val="FF0000"/>
                          </a:solidFill>
                        </a:rPr>
                        <a:t>Piagetian programs</a:t>
                      </a:r>
                      <a:endParaRPr sz="800">
                        <a:solidFill>
                          <a:srgbClr val="FF0000"/>
                        </a:solidFill>
                      </a:endParaRPr>
                    </a:p>
                  </a:txBody>
                  <a:tcPr marT="63500" marB="63500" marR="63500" marL="63500"/>
                </a:tc>
                <a:tc>
                  <a:txBody>
                    <a:bodyPr/>
                    <a:lstStyle/>
                    <a:p>
                      <a:pPr indent="0" lvl="0" marL="0" rtl="0" algn="l">
                        <a:spcBef>
                          <a:spcPts val="0"/>
                        </a:spcBef>
                        <a:spcAft>
                          <a:spcPts val="0"/>
                        </a:spcAft>
                        <a:buNone/>
                      </a:pPr>
                      <a:r>
                        <a:rPr b="1" lang="en" sz="800"/>
                        <a:t>Collective teacher efficacy*</a:t>
                      </a:r>
                      <a:endParaRPr b="1" sz="800"/>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3</a:t>
                      </a:r>
                      <a:endParaRPr b="1" sz="800"/>
                    </a:p>
                  </a:txBody>
                  <a:tcPr marT="63500" marB="63500" marR="63500" marL="63500"/>
                </a:tc>
                <a:tc>
                  <a:txBody>
                    <a:bodyPr/>
                    <a:lstStyle/>
                    <a:p>
                      <a:pPr indent="0" lvl="0" marL="0" rtl="0" algn="l">
                        <a:spcBef>
                          <a:spcPts val="0"/>
                        </a:spcBef>
                        <a:spcAft>
                          <a:spcPts val="0"/>
                        </a:spcAft>
                        <a:buNone/>
                      </a:pPr>
                      <a:r>
                        <a:rPr b="1" lang="en" sz="800">
                          <a:solidFill>
                            <a:srgbClr val="FF0000"/>
                          </a:solidFill>
                        </a:rPr>
                        <a:t>Providing formative evaluation</a:t>
                      </a:r>
                      <a:endParaRPr b="1" sz="800">
                        <a:solidFill>
                          <a:srgbClr val="FF0000"/>
                        </a:solidFill>
                      </a:endParaRPr>
                    </a:p>
                  </a:txBody>
                  <a:tcPr marT="63500" marB="63500" marR="63500" marL="63500">
                    <a:solidFill>
                      <a:srgbClr val="CFE2F3"/>
                    </a:solidFill>
                  </a:tcPr>
                </a:tc>
                <a:tc>
                  <a:txBody>
                    <a:bodyPr/>
                    <a:lstStyle/>
                    <a:p>
                      <a:pPr indent="0" lvl="0" marL="0" rtl="0" algn="l">
                        <a:spcBef>
                          <a:spcPts val="0"/>
                        </a:spcBef>
                        <a:spcAft>
                          <a:spcPts val="0"/>
                        </a:spcAft>
                        <a:buNone/>
                      </a:pPr>
                      <a:r>
                        <a:rPr lang="en" sz="800">
                          <a:solidFill>
                            <a:srgbClr val="FF0000"/>
                          </a:solidFill>
                        </a:rPr>
                        <a:t>Response to intervention</a:t>
                      </a:r>
                      <a:endParaRPr sz="800">
                        <a:solidFill>
                          <a:srgbClr val="FF0000"/>
                        </a:solidFill>
                      </a:endParaRPr>
                    </a:p>
                  </a:txBody>
                  <a:tcPr marT="63500" marB="63500" marR="63500" marL="63500"/>
                </a:tc>
                <a:tc>
                  <a:txBody>
                    <a:bodyPr/>
                    <a:lstStyle/>
                    <a:p>
                      <a:pPr indent="0" lvl="0" marL="0" rtl="0" algn="l">
                        <a:spcBef>
                          <a:spcPts val="0"/>
                        </a:spcBef>
                        <a:spcAft>
                          <a:spcPts val="0"/>
                        </a:spcAft>
                        <a:buNone/>
                      </a:pPr>
                      <a:r>
                        <a:rPr lang="en" sz="800">
                          <a:solidFill>
                            <a:srgbClr val="FF0000"/>
                          </a:solidFill>
                        </a:rPr>
                        <a:t>Self-reported grades</a:t>
                      </a:r>
                      <a:endParaRPr sz="800">
                        <a:solidFill>
                          <a:srgbClr val="FF0000"/>
                        </a:solidFill>
                      </a:endParaRPr>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4</a:t>
                      </a:r>
                      <a:endParaRPr b="1" sz="800"/>
                    </a:p>
                  </a:txBody>
                  <a:tcPr marT="63500" marB="63500" marR="63500" marL="63500"/>
                </a:tc>
                <a:tc>
                  <a:txBody>
                    <a:bodyPr/>
                    <a:lstStyle/>
                    <a:p>
                      <a:pPr indent="0" lvl="0" marL="0" rtl="0" algn="l">
                        <a:spcBef>
                          <a:spcPts val="0"/>
                        </a:spcBef>
                        <a:spcAft>
                          <a:spcPts val="0"/>
                        </a:spcAft>
                        <a:buNone/>
                      </a:pPr>
                      <a:r>
                        <a:rPr b="1" lang="en" sz="800">
                          <a:solidFill>
                            <a:srgbClr val="FF0000"/>
                          </a:solidFill>
                        </a:rPr>
                        <a:t>Micro teaching</a:t>
                      </a:r>
                      <a:endParaRPr b="1" sz="800">
                        <a:solidFill>
                          <a:srgbClr val="FF0000"/>
                        </a:solidFill>
                      </a:endParaRPr>
                    </a:p>
                  </a:txBody>
                  <a:tcPr marT="63500" marB="63500" marR="63500" marL="63500">
                    <a:solidFill>
                      <a:srgbClr val="CFE2F3"/>
                    </a:solidFill>
                  </a:tcPr>
                </a:tc>
                <a:tc>
                  <a:txBody>
                    <a:bodyPr/>
                    <a:lstStyle/>
                    <a:p>
                      <a:pPr indent="0" lvl="0" marL="0" rtl="0" algn="l">
                        <a:spcBef>
                          <a:spcPts val="0"/>
                        </a:spcBef>
                        <a:spcAft>
                          <a:spcPts val="0"/>
                        </a:spcAft>
                        <a:buNone/>
                      </a:pPr>
                      <a:r>
                        <a:rPr b="1" lang="en" sz="800">
                          <a:solidFill>
                            <a:srgbClr val="FF0000"/>
                          </a:solidFill>
                        </a:rPr>
                        <a:t>Providing formative evaluation</a:t>
                      </a:r>
                      <a:endParaRPr b="1" sz="800">
                        <a:solidFill>
                          <a:srgbClr val="FF0000"/>
                        </a:solidFill>
                      </a:endParaRPr>
                    </a:p>
                  </a:txBody>
                  <a:tcPr marT="63500" marB="63500" marR="63500" marL="63500"/>
                </a:tc>
                <a:tc>
                  <a:txBody>
                    <a:bodyPr/>
                    <a:lstStyle/>
                    <a:p>
                      <a:pPr indent="0" lvl="0" marL="0" rtl="0" algn="l">
                        <a:spcBef>
                          <a:spcPts val="0"/>
                        </a:spcBef>
                        <a:spcAft>
                          <a:spcPts val="0"/>
                        </a:spcAft>
                        <a:buNone/>
                      </a:pPr>
                      <a:r>
                        <a:rPr lang="en" sz="800">
                          <a:solidFill>
                            <a:srgbClr val="FF0000"/>
                          </a:solidFill>
                        </a:rPr>
                        <a:t>Piagetian programs</a:t>
                      </a:r>
                      <a:endParaRPr sz="800">
                        <a:solidFill>
                          <a:srgbClr val="FF0000"/>
                        </a:solidFill>
                      </a:endParaRPr>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5</a:t>
                      </a:r>
                      <a:endParaRPr b="1" sz="800"/>
                    </a:p>
                  </a:txBody>
                  <a:tcPr marT="63500" marB="63500" marR="63500" marL="63500"/>
                </a:tc>
                <a:tc>
                  <a:txBody>
                    <a:bodyPr/>
                    <a:lstStyle/>
                    <a:p>
                      <a:pPr indent="0" lvl="0" marL="0" rtl="0" algn="l">
                        <a:spcBef>
                          <a:spcPts val="0"/>
                        </a:spcBef>
                        <a:spcAft>
                          <a:spcPts val="0"/>
                        </a:spcAft>
                        <a:buNone/>
                      </a:pPr>
                      <a:r>
                        <a:rPr lang="en" sz="800"/>
                        <a:t>Acceleration</a:t>
                      </a:r>
                      <a:endParaRPr sz="800"/>
                    </a:p>
                  </a:txBody>
                  <a:tcPr marT="63500" marB="63500" marR="63500" marL="63500">
                    <a:solidFill>
                      <a:srgbClr val="CFE2F3"/>
                    </a:solidFill>
                  </a:tcPr>
                </a:tc>
                <a:tc>
                  <a:txBody>
                    <a:bodyPr/>
                    <a:lstStyle/>
                    <a:p>
                      <a:pPr indent="0" lvl="0" marL="0" rtl="0" algn="l">
                        <a:spcBef>
                          <a:spcPts val="0"/>
                        </a:spcBef>
                        <a:spcAft>
                          <a:spcPts val="0"/>
                        </a:spcAft>
                        <a:buNone/>
                      </a:pPr>
                      <a:r>
                        <a:rPr b="1" lang="en" sz="800">
                          <a:solidFill>
                            <a:srgbClr val="FF0000"/>
                          </a:solidFill>
                        </a:rPr>
                        <a:t>Teacher credibility</a:t>
                      </a:r>
                      <a:endParaRPr b="1" sz="800">
                        <a:solidFill>
                          <a:srgbClr val="FF0000"/>
                        </a:solidFill>
                      </a:endParaRPr>
                    </a:p>
                  </a:txBody>
                  <a:tcPr marT="63500" marB="63500" marR="63500" marL="63500"/>
                </a:tc>
                <a:tc>
                  <a:txBody>
                    <a:bodyPr/>
                    <a:lstStyle/>
                    <a:p>
                      <a:pPr indent="0" lvl="0" marL="0" rtl="0" algn="l">
                        <a:spcBef>
                          <a:spcPts val="0"/>
                        </a:spcBef>
                        <a:spcAft>
                          <a:spcPts val="0"/>
                        </a:spcAft>
                        <a:buNone/>
                      </a:pPr>
                      <a:r>
                        <a:rPr lang="en" sz="800"/>
                        <a:t>Conceptual change programs*</a:t>
                      </a:r>
                      <a:endParaRPr sz="800"/>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6</a:t>
                      </a:r>
                      <a:endParaRPr b="1" sz="800"/>
                    </a:p>
                  </a:txBody>
                  <a:tcPr marT="63500" marB="63500" marR="63500" marL="63500"/>
                </a:tc>
                <a:tc>
                  <a:txBody>
                    <a:bodyPr/>
                    <a:lstStyle/>
                    <a:p>
                      <a:pPr indent="0" lvl="0" marL="0" rtl="0" algn="l">
                        <a:spcBef>
                          <a:spcPts val="0"/>
                        </a:spcBef>
                        <a:spcAft>
                          <a:spcPts val="0"/>
                        </a:spcAft>
                        <a:buNone/>
                      </a:pPr>
                      <a:r>
                        <a:rPr lang="en" sz="800"/>
                        <a:t>Classroom behavioral</a:t>
                      </a:r>
                      <a:endParaRPr sz="800"/>
                    </a:p>
                  </a:txBody>
                  <a:tcPr marT="63500" marB="63500" marR="63500" marL="63500">
                    <a:solidFill>
                      <a:srgbClr val="CFE2F3"/>
                    </a:solidFill>
                  </a:tcPr>
                </a:tc>
                <a:tc>
                  <a:txBody>
                    <a:bodyPr/>
                    <a:lstStyle/>
                    <a:p>
                      <a:pPr indent="0" lvl="0" marL="0" rtl="0" algn="l">
                        <a:spcBef>
                          <a:spcPts val="0"/>
                        </a:spcBef>
                        <a:spcAft>
                          <a:spcPts val="0"/>
                        </a:spcAft>
                        <a:buNone/>
                      </a:pPr>
                      <a:r>
                        <a:rPr b="1" lang="en" sz="800">
                          <a:solidFill>
                            <a:srgbClr val="FF0000"/>
                          </a:solidFill>
                        </a:rPr>
                        <a:t>Micro teaching</a:t>
                      </a:r>
                      <a:endParaRPr b="1" sz="800">
                        <a:solidFill>
                          <a:srgbClr val="FF0000"/>
                        </a:solidFill>
                      </a:endParaRPr>
                    </a:p>
                  </a:txBody>
                  <a:tcPr marT="63500" marB="63500" marR="63500" marL="63500"/>
                </a:tc>
                <a:tc>
                  <a:txBody>
                    <a:bodyPr/>
                    <a:lstStyle/>
                    <a:p>
                      <a:pPr indent="0" lvl="0" marL="0" rtl="0" algn="l">
                        <a:spcBef>
                          <a:spcPts val="0"/>
                        </a:spcBef>
                        <a:spcAft>
                          <a:spcPts val="0"/>
                        </a:spcAft>
                        <a:buNone/>
                      </a:pPr>
                      <a:r>
                        <a:rPr lang="en" sz="800">
                          <a:solidFill>
                            <a:srgbClr val="FF0000"/>
                          </a:solidFill>
                        </a:rPr>
                        <a:t>Response to intervention</a:t>
                      </a:r>
                      <a:endParaRPr sz="800">
                        <a:solidFill>
                          <a:srgbClr val="FF0000"/>
                        </a:solidFill>
                      </a:endParaRPr>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7</a:t>
                      </a:r>
                      <a:endParaRPr b="1" sz="800"/>
                    </a:p>
                  </a:txBody>
                  <a:tcPr marT="63500" marB="63500" marR="63500" marL="63500"/>
                </a:tc>
                <a:tc>
                  <a:txBody>
                    <a:bodyPr/>
                    <a:lstStyle/>
                    <a:p>
                      <a:pPr indent="0" lvl="0" marL="0" rtl="0" algn="l">
                        <a:spcBef>
                          <a:spcPts val="0"/>
                        </a:spcBef>
                        <a:spcAft>
                          <a:spcPts val="0"/>
                        </a:spcAft>
                        <a:buNone/>
                      </a:pPr>
                      <a:r>
                        <a:rPr b="1" lang="en" sz="800">
                          <a:solidFill>
                            <a:srgbClr val="FF0000"/>
                          </a:solidFill>
                        </a:rPr>
                        <a:t>Interventions for learning disabled</a:t>
                      </a:r>
                      <a:endParaRPr b="1" sz="800">
                        <a:solidFill>
                          <a:srgbClr val="FF0000"/>
                        </a:solidFill>
                      </a:endParaRPr>
                    </a:p>
                  </a:txBody>
                  <a:tcPr marT="63500" marB="63500" marR="63500" marL="63500">
                    <a:solidFill>
                      <a:srgbClr val="CFE2F3"/>
                    </a:solidFill>
                  </a:tcPr>
                </a:tc>
                <a:tc>
                  <a:txBody>
                    <a:bodyPr/>
                    <a:lstStyle/>
                    <a:p>
                      <a:pPr indent="0" lvl="0" marL="0" rtl="0" algn="l">
                        <a:spcBef>
                          <a:spcPts val="0"/>
                        </a:spcBef>
                        <a:spcAft>
                          <a:spcPts val="0"/>
                        </a:spcAft>
                        <a:buNone/>
                      </a:pPr>
                      <a:r>
                        <a:rPr lang="en" sz="800">
                          <a:solidFill>
                            <a:srgbClr val="FF0000"/>
                          </a:solidFill>
                        </a:rPr>
                        <a:t>Classroom discussion*</a:t>
                      </a:r>
                      <a:endParaRPr sz="800">
                        <a:solidFill>
                          <a:srgbClr val="FF0000"/>
                        </a:solidFill>
                      </a:endParaRPr>
                    </a:p>
                  </a:txBody>
                  <a:tcPr marT="63500" marB="63500" marR="63500" marL="63500"/>
                </a:tc>
                <a:tc>
                  <a:txBody>
                    <a:bodyPr/>
                    <a:lstStyle/>
                    <a:p>
                      <a:pPr indent="0" lvl="0" marL="0" rtl="0" algn="l">
                        <a:spcBef>
                          <a:spcPts val="0"/>
                        </a:spcBef>
                        <a:spcAft>
                          <a:spcPts val="0"/>
                        </a:spcAft>
                        <a:buNone/>
                      </a:pPr>
                      <a:r>
                        <a:rPr b="1" lang="en" sz="800">
                          <a:solidFill>
                            <a:srgbClr val="FF0000"/>
                          </a:solidFill>
                        </a:rPr>
                        <a:t>Teacher credibility</a:t>
                      </a:r>
                      <a:endParaRPr b="1" sz="800">
                        <a:solidFill>
                          <a:srgbClr val="FF0000"/>
                        </a:solidFill>
                      </a:endParaRPr>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8</a:t>
                      </a:r>
                      <a:endParaRPr b="1" sz="800"/>
                    </a:p>
                  </a:txBody>
                  <a:tcPr marT="63500" marB="63500" marR="63500" marL="63500"/>
                </a:tc>
                <a:tc>
                  <a:txBody>
                    <a:bodyPr/>
                    <a:lstStyle/>
                    <a:p>
                      <a:pPr indent="0" lvl="0" marL="0" rtl="0" algn="l">
                        <a:spcBef>
                          <a:spcPts val="0"/>
                        </a:spcBef>
                        <a:spcAft>
                          <a:spcPts val="0"/>
                        </a:spcAft>
                        <a:buNone/>
                      </a:pPr>
                      <a:r>
                        <a:rPr b="1" lang="en" sz="800">
                          <a:solidFill>
                            <a:srgbClr val="FF0000"/>
                          </a:solidFill>
                        </a:rPr>
                        <a:t>Teacher clarity</a:t>
                      </a:r>
                      <a:endParaRPr b="1" sz="800">
                        <a:solidFill>
                          <a:srgbClr val="FF0000"/>
                        </a:solidFill>
                      </a:endParaRPr>
                    </a:p>
                  </a:txBody>
                  <a:tcPr marT="63500" marB="63500" marR="63500" marL="63500">
                    <a:solidFill>
                      <a:srgbClr val="CFE2F3"/>
                    </a:solidFill>
                  </a:tcPr>
                </a:tc>
                <a:tc>
                  <a:txBody>
                    <a:bodyPr/>
                    <a:lstStyle/>
                    <a:p>
                      <a:pPr indent="0" lvl="0" marL="0" rtl="0" algn="l">
                        <a:spcBef>
                          <a:spcPts val="0"/>
                        </a:spcBef>
                        <a:spcAft>
                          <a:spcPts val="0"/>
                        </a:spcAft>
                        <a:buNone/>
                      </a:pPr>
                      <a:r>
                        <a:rPr b="1" lang="en" sz="800">
                          <a:solidFill>
                            <a:srgbClr val="FF0000"/>
                          </a:solidFill>
                        </a:rPr>
                        <a:t>Interventions for learning disabled</a:t>
                      </a:r>
                      <a:endParaRPr b="1" sz="800">
                        <a:solidFill>
                          <a:srgbClr val="FF0000"/>
                        </a:solidFill>
                      </a:endParaRPr>
                    </a:p>
                  </a:txBody>
                  <a:tcPr marT="63500" marB="63500" marR="63500" marL="63500"/>
                </a:tc>
                <a:tc>
                  <a:txBody>
                    <a:bodyPr/>
                    <a:lstStyle/>
                    <a:p>
                      <a:pPr indent="0" lvl="0" marL="0" rtl="0" algn="l">
                        <a:spcBef>
                          <a:spcPts val="0"/>
                        </a:spcBef>
                        <a:spcAft>
                          <a:spcPts val="0"/>
                        </a:spcAft>
                        <a:buNone/>
                      </a:pPr>
                      <a:r>
                        <a:rPr b="1" lang="en" sz="800">
                          <a:solidFill>
                            <a:srgbClr val="FF0000"/>
                          </a:solidFill>
                        </a:rPr>
                        <a:t>Micro teaching</a:t>
                      </a:r>
                      <a:endParaRPr b="1" sz="800">
                        <a:solidFill>
                          <a:srgbClr val="FF0000"/>
                        </a:solidFill>
                      </a:endParaRPr>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9</a:t>
                      </a:r>
                      <a:endParaRPr b="1" sz="800"/>
                    </a:p>
                  </a:txBody>
                  <a:tcPr marT="63500" marB="63500" marR="63500" marL="63500"/>
                </a:tc>
                <a:tc>
                  <a:txBody>
                    <a:bodyPr/>
                    <a:lstStyle/>
                    <a:p>
                      <a:pPr indent="0" lvl="0" marL="0" rtl="0" algn="l">
                        <a:spcBef>
                          <a:spcPts val="0"/>
                        </a:spcBef>
                        <a:spcAft>
                          <a:spcPts val="0"/>
                        </a:spcAft>
                        <a:buNone/>
                      </a:pPr>
                      <a:r>
                        <a:rPr b="1" lang="en" sz="800"/>
                        <a:t>Reciprocal teaching</a:t>
                      </a:r>
                      <a:endParaRPr b="1" sz="800"/>
                    </a:p>
                  </a:txBody>
                  <a:tcPr marT="63500" marB="63500" marR="63500" marL="63500">
                    <a:solidFill>
                      <a:srgbClr val="CFE2F3"/>
                    </a:solidFill>
                  </a:tcPr>
                </a:tc>
                <a:tc>
                  <a:txBody>
                    <a:bodyPr/>
                    <a:lstStyle/>
                    <a:p>
                      <a:pPr indent="0" lvl="0" marL="0" rtl="0" algn="l">
                        <a:spcBef>
                          <a:spcPts val="0"/>
                        </a:spcBef>
                        <a:spcAft>
                          <a:spcPts val="0"/>
                        </a:spcAft>
                        <a:buNone/>
                      </a:pPr>
                      <a:r>
                        <a:rPr b="1" lang="en" sz="800">
                          <a:solidFill>
                            <a:srgbClr val="FF0000"/>
                          </a:solidFill>
                        </a:rPr>
                        <a:t>Teacher clarity</a:t>
                      </a:r>
                      <a:endParaRPr b="1" sz="800">
                        <a:solidFill>
                          <a:srgbClr val="FF0000"/>
                        </a:solidFill>
                      </a:endParaRPr>
                    </a:p>
                  </a:txBody>
                  <a:tcPr marT="63500" marB="63500" marR="63500" marL="63500"/>
                </a:tc>
                <a:tc>
                  <a:txBody>
                    <a:bodyPr/>
                    <a:lstStyle/>
                    <a:p>
                      <a:pPr indent="0" lvl="0" marL="0" rtl="0" algn="l">
                        <a:spcBef>
                          <a:spcPts val="0"/>
                        </a:spcBef>
                        <a:spcAft>
                          <a:spcPts val="0"/>
                        </a:spcAft>
                        <a:buNone/>
                      </a:pPr>
                      <a:r>
                        <a:rPr lang="en" sz="800"/>
                        <a:t>Cognitive task analysis*</a:t>
                      </a:r>
                      <a:endParaRPr sz="800"/>
                    </a:p>
                  </a:txBody>
                  <a:tcPr marT="63500" marB="63500" marR="63500" marL="63500">
                    <a:solidFill>
                      <a:srgbClr val="CFE2F3"/>
                    </a:solidFill>
                  </a:tcPr>
                </a:tc>
              </a:tr>
              <a:tr h="12700">
                <a:tc>
                  <a:txBody>
                    <a:bodyPr/>
                    <a:lstStyle/>
                    <a:p>
                      <a:pPr indent="0" lvl="0" marL="0" rtl="0" algn="ctr">
                        <a:spcBef>
                          <a:spcPts val="0"/>
                        </a:spcBef>
                        <a:spcAft>
                          <a:spcPts val="0"/>
                        </a:spcAft>
                        <a:buNone/>
                      </a:pPr>
                      <a:r>
                        <a:rPr b="1" lang="en" sz="800"/>
                        <a:t>10</a:t>
                      </a:r>
                      <a:endParaRPr b="1" sz="800"/>
                    </a:p>
                  </a:txBody>
                  <a:tcPr marT="63500" marB="63500" marR="63500" marL="63500"/>
                </a:tc>
                <a:tc>
                  <a:txBody>
                    <a:bodyPr/>
                    <a:lstStyle/>
                    <a:p>
                      <a:pPr indent="0" lvl="0" marL="0" rtl="0" algn="l">
                        <a:spcBef>
                          <a:spcPts val="0"/>
                        </a:spcBef>
                        <a:spcAft>
                          <a:spcPts val="0"/>
                        </a:spcAft>
                        <a:buNone/>
                      </a:pPr>
                      <a:r>
                        <a:rPr b="1" lang="en" sz="800">
                          <a:solidFill>
                            <a:srgbClr val="FF0000"/>
                          </a:solidFill>
                        </a:rPr>
                        <a:t>(Descriptive) Feedback</a:t>
                      </a:r>
                      <a:endParaRPr b="1" sz="800">
                        <a:solidFill>
                          <a:srgbClr val="FF0000"/>
                        </a:solidFill>
                      </a:endParaRPr>
                    </a:p>
                  </a:txBody>
                  <a:tcPr marT="63500" marB="63500" marR="63500" marL="63500">
                    <a:solidFill>
                      <a:srgbClr val="CFE2F3"/>
                    </a:solidFill>
                  </a:tcPr>
                </a:tc>
                <a:tc>
                  <a:txBody>
                    <a:bodyPr/>
                    <a:lstStyle/>
                    <a:p>
                      <a:pPr indent="0" lvl="0" marL="0" rtl="0" algn="l">
                        <a:spcBef>
                          <a:spcPts val="0"/>
                        </a:spcBef>
                        <a:spcAft>
                          <a:spcPts val="0"/>
                        </a:spcAft>
                        <a:buNone/>
                      </a:pPr>
                      <a:r>
                        <a:rPr b="1" lang="en" sz="800"/>
                        <a:t>Reciprocal teaching</a:t>
                      </a:r>
                      <a:endParaRPr b="1" sz="800"/>
                    </a:p>
                  </a:txBody>
                  <a:tcPr marT="63500" marB="63500" marR="63500" marL="63500"/>
                </a:tc>
                <a:tc>
                  <a:txBody>
                    <a:bodyPr/>
                    <a:lstStyle/>
                    <a:p>
                      <a:pPr indent="0" lvl="0" marL="0" rtl="0" algn="l">
                        <a:spcBef>
                          <a:spcPts val="0"/>
                        </a:spcBef>
                        <a:spcAft>
                          <a:spcPts val="0"/>
                        </a:spcAft>
                        <a:buNone/>
                      </a:pPr>
                      <a:r>
                        <a:rPr lang="en" sz="800">
                          <a:solidFill>
                            <a:srgbClr val="FF0000"/>
                          </a:solidFill>
                        </a:rPr>
                        <a:t>Classroom discussion</a:t>
                      </a:r>
                      <a:endParaRPr sz="800">
                        <a:solidFill>
                          <a:srgbClr val="FF0000"/>
                        </a:solidFill>
                      </a:endParaRPr>
                    </a:p>
                  </a:txBody>
                  <a:tcPr marT="63500" marB="63500" marR="63500" marL="63500">
                    <a:solidFill>
                      <a:srgbClr val="CFE2F3"/>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Questions, Affirmations, &amp; Ponderings</a:t>
            </a:r>
            <a:endParaRPr/>
          </a:p>
        </p:txBody>
      </p:sp>
      <p:sp>
        <p:nvSpPr>
          <p:cNvPr id="136" name="Google Shape;13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Clr>
                <a:schemeClr val="dk1"/>
              </a:buClr>
              <a:buSzPts val="1800"/>
              <a:buFont typeface="Arial"/>
              <a:buChar char="●"/>
            </a:pPr>
            <a:r>
              <a:rPr lang="en">
                <a:solidFill>
                  <a:schemeClr val="dk1"/>
                </a:solidFill>
                <a:latin typeface="Arial"/>
                <a:ea typeface="Arial"/>
                <a:cs typeface="Arial"/>
                <a:sym typeface="Arial"/>
              </a:rPr>
              <a:t>There is no</a:t>
            </a:r>
            <a:r>
              <a:rPr lang="en" sz="1800">
                <a:solidFill>
                  <a:schemeClr val="dk1"/>
                </a:solidFill>
                <a:latin typeface="Arial"/>
                <a:ea typeface="Arial"/>
                <a:cs typeface="Arial"/>
                <a:sym typeface="Arial"/>
              </a:rPr>
              <a:t> recipe for success</a:t>
            </a:r>
            <a:endParaRPr sz="1800">
              <a:solidFill>
                <a:schemeClr val="dk1"/>
              </a:solidFill>
              <a:latin typeface="Arial"/>
              <a:ea typeface="Arial"/>
              <a:cs typeface="Arial"/>
              <a:sym typeface="Arial"/>
            </a:endParaRPr>
          </a:p>
          <a:p>
            <a:pPr indent="-342900" lvl="0" marL="457200" rtl="0" algn="l">
              <a:spcBef>
                <a:spcPts val="0"/>
              </a:spcBef>
              <a:spcAft>
                <a:spcPts val="0"/>
              </a:spcAft>
              <a:buClr>
                <a:schemeClr val="dk1"/>
              </a:buClr>
              <a:buSzPts val="1800"/>
              <a:buFont typeface="Arial"/>
              <a:buChar char="●"/>
            </a:pPr>
            <a:r>
              <a:rPr lang="en" sz="1800">
                <a:solidFill>
                  <a:schemeClr val="dk1"/>
                </a:solidFill>
                <a:latin typeface="Arial"/>
                <a:ea typeface="Arial"/>
                <a:cs typeface="Arial"/>
                <a:sym typeface="Arial"/>
              </a:rPr>
              <a:t>Beliefs and conceptions held by teachers need to questioned</a:t>
            </a:r>
            <a:r>
              <a:rPr lang="en">
                <a:solidFill>
                  <a:schemeClr val="dk1"/>
                </a:solidFill>
                <a:latin typeface="Arial"/>
                <a:ea typeface="Arial"/>
                <a:cs typeface="Arial"/>
                <a:sym typeface="Arial"/>
              </a:rPr>
              <a:t>--not </a:t>
            </a:r>
            <a:r>
              <a:rPr lang="en" sz="1800">
                <a:solidFill>
                  <a:schemeClr val="dk1"/>
                </a:solidFill>
                <a:latin typeface="Arial"/>
                <a:ea typeface="Arial"/>
                <a:cs typeface="Arial"/>
                <a:sym typeface="Arial"/>
              </a:rPr>
              <a:t>wrong or right</a:t>
            </a:r>
            <a:r>
              <a:rPr lang="en">
                <a:solidFill>
                  <a:schemeClr val="dk1"/>
                </a:solidFill>
                <a:latin typeface="Arial"/>
                <a:ea typeface="Arial"/>
                <a:cs typeface="Arial"/>
                <a:sym typeface="Arial"/>
              </a:rPr>
              <a:t>--but looking at </a:t>
            </a:r>
            <a:r>
              <a:rPr lang="en" sz="1800">
                <a:solidFill>
                  <a:schemeClr val="dk1"/>
                </a:solidFill>
                <a:latin typeface="Arial"/>
                <a:ea typeface="Arial"/>
                <a:cs typeface="Arial"/>
                <a:sym typeface="Arial"/>
              </a:rPr>
              <a:t>efficacy</a:t>
            </a:r>
            <a:endParaRPr sz="1800">
              <a:solidFill>
                <a:schemeClr val="dk1"/>
              </a:solidFill>
              <a:latin typeface="Arial"/>
              <a:ea typeface="Arial"/>
              <a:cs typeface="Arial"/>
              <a:sym typeface="Arial"/>
            </a:endParaRPr>
          </a:p>
          <a:p>
            <a:pPr indent="-342900" lvl="0" marL="457200" rtl="0" algn="l">
              <a:spcBef>
                <a:spcPts val="0"/>
              </a:spcBef>
              <a:spcAft>
                <a:spcPts val="0"/>
              </a:spcAft>
              <a:buClr>
                <a:schemeClr val="dk1"/>
              </a:buClr>
              <a:buSzPts val="1800"/>
              <a:buFont typeface="Arial"/>
              <a:buChar char="●"/>
            </a:pPr>
            <a:r>
              <a:rPr i="1" lang="en">
                <a:solidFill>
                  <a:schemeClr val="dk1"/>
                </a:solidFill>
                <a:latin typeface="Arial"/>
                <a:ea typeface="Arial"/>
                <a:cs typeface="Arial"/>
                <a:sym typeface="Arial"/>
              </a:rPr>
              <a:t>Caution: it is important to recognize and value the effective influences already present in our classrooms, while focusing on increasing the most effective practices</a:t>
            </a:r>
            <a:endParaRPr i="1">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Personal Application</a:t>
            </a:r>
            <a:endParaRPr/>
          </a:p>
        </p:txBody>
      </p:sp>
      <p:sp>
        <p:nvSpPr>
          <p:cNvPr id="142" name="Google Shape;14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Clr>
                <a:schemeClr val="dk1"/>
              </a:buClr>
              <a:buSzPts val="1800"/>
              <a:buFont typeface="Arial"/>
              <a:buChar char="●"/>
            </a:pPr>
            <a:r>
              <a:rPr lang="en">
                <a:solidFill>
                  <a:schemeClr val="dk1"/>
                </a:solidFill>
                <a:latin typeface="Arial"/>
                <a:ea typeface="Arial"/>
                <a:cs typeface="Arial"/>
                <a:sym typeface="Arial"/>
              </a:rPr>
              <a:t>Identify and research one influence area that you want to learn more about</a:t>
            </a:r>
            <a:endParaRPr>
              <a:solidFill>
                <a:schemeClr val="dk1"/>
              </a:solidFill>
              <a:latin typeface="Arial"/>
              <a:ea typeface="Arial"/>
              <a:cs typeface="Arial"/>
              <a:sym typeface="Arial"/>
            </a:endParaRPr>
          </a:p>
          <a:p>
            <a:pPr indent="-342900" lvl="1" marL="914400" rtl="0" algn="l">
              <a:spcBef>
                <a:spcPts val="0"/>
              </a:spcBef>
              <a:spcAft>
                <a:spcPts val="0"/>
              </a:spcAft>
              <a:buClr>
                <a:schemeClr val="dk1"/>
              </a:buClr>
              <a:buSzPts val="1800"/>
              <a:buFont typeface="Arial"/>
              <a:buChar char="○"/>
            </a:pPr>
            <a:r>
              <a:rPr lang="en" sz="1800">
                <a:solidFill>
                  <a:schemeClr val="dk1"/>
                </a:solidFill>
                <a:latin typeface="Arial"/>
                <a:ea typeface="Arial"/>
                <a:cs typeface="Arial"/>
                <a:sym typeface="Arial"/>
              </a:rPr>
              <a:t>Review </a:t>
            </a:r>
            <a:r>
              <a:rPr lang="en" sz="1800" u="sng">
                <a:solidFill>
                  <a:schemeClr val="hlink"/>
                </a:solidFill>
                <a:latin typeface="Arial"/>
                <a:ea typeface="Arial"/>
                <a:cs typeface="Arial"/>
                <a:sym typeface="Arial"/>
                <a:hlinkClick r:id="rId3"/>
              </a:rPr>
              <a:t>Hattie Ranking on Interactive Visualization</a:t>
            </a:r>
            <a:r>
              <a:rPr lang="en" sz="1800">
                <a:solidFill>
                  <a:schemeClr val="dk1"/>
                </a:solidFill>
                <a:latin typeface="Arial"/>
                <a:ea typeface="Arial"/>
                <a:cs typeface="Arial"/>
                <a:sym typeface="Arial"/>
              </a:rPr>
              <a:t> and research one that interests you</a:t>
            </a:r>
            <a:endParaRPr sz="18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Resources</a:t>
            </a:r>
            <a:endParaRPr/>
          </a:p>
        </p:txBody>
      </p:sp>
      <p:sp>
        <p:nvSpPr>
          <p:cNvPr id="148" name="Google Shape;148;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SzPts val="1800"/>
              <a:buFont typeface="Arial"/>
              <a:buChar char="●"/>
            </a:pPr>
            <a:r>
              <a:rPr lang="en" u="sng">
                <a:solidFill>
                  <a:srgbClr val="1155CC"/>
                </a:solidFill>
                <a:latin typeface="Arial"/>
                <a:ea typeface="Arial"/>
                <a:cs typeface="Arial"/>
                <a:sym typeface="Arial"/>
                <a:hlinkClick r:id="rId3">
                  <a:extLst>
                    <a:ext uri="{A12FA001-AC4F-418D-AE19-62706E023703}">
                      <ahyp:hlinkClr val="tx"/>
                    </a:ext>
                  </a:extLst>
                </a:hlinkClick>
              </a:rPr>
              <a:t>Visible Learning Website</a:t>
            </a:r>
            <a:endParaRPr>
              <a:solidFill>
                <a:srgbClr val="000000"/>
              </a:solidFill>
              <a:latin typeface="Arial"/>
              <a:ea typeface="Arial"/>
              <a:cs typeface="Arial"/>
              <a:sym typeface="Arial"/>
            </a:endParaRPr>
          </a:p>
          <a:p>
            <a:pPr indent="-342900" lvl="0" marL="457200" rtl="0" algn="l">
              <a:spcBef>
                <a:spcPts val="0"/>
              </a:spcBef>
              <a:spcAft>
                <a:spcPts val="0"/>
              </a:spcAft>
              <a:buClr>
                <a:schemeClr val="dk1"/>
              </a:buClr>
              <a:buSzPts val="1800"/>
              <a:buFont typeface="Arial"/>
              <a:buChar char="●"/>
            </a:pPr>
            <a:r>
              <a:rPr lang="en">
                <a:solidFill>
                  <a:schemeClr val="dk1"/>
                </a:solidFill>
                <a:latin typeface="Arial"/>
                <a:ea typeface="Arial"/>
                <a:cs typeface="Arial"/>
                <a:sym typeface="Arial"/>
              </a:rPr>
              <a:t>Articles:</a:t>
            </a:r>
            <a:endParaRPr>
              <a:solidFill>
                <a:schemeClr val="dk1"/>
              </a:solidFill>
              <a:latin typeface="Arial"/>
              <a:ea typeface="Arial"/>
              <a:cs typeface="Arial"/>
              <a:sym typeface="Arial"/>
            </a:endParaRPr>
          </a:p>
          <a:p>
            <a:pPr indent="-342900" lvl="1" marL="914400" rtl="0" algn="l">
              <a:spcBef>
                <a:spcPts val="0"/>
              </a:spcBef>
              <a:spcAft>
                <a:spcPts val="0"/>
              </a:spcAft>
              <a:buSzPts val="1800"/>
              <a:buFont typeface="Arial"/>
              <a:buChar char="○"/>
            </a:pPr>
            <a:r>
              <a:rPr lang="en" sz="1800" u="sng">
                <a:solidFill>
                  <a:srgbClr val="1155CC"/>
                </a:solidFill>
                <a:latin typeface="Arial"/>
                <a:ea typeface="Arial"/>
                <a:cs typeface="Arial"/>
                <a:sym typeface="Arial"/>
                <a:hlinkClick r:id="rId4">
                  <a:extLst>
                    <a:ext uri="{A12FA001-AC4F-418D-AE19-62706E023703}">
                      <ahyp:hlinkClr val="tx"/>
                    </a:ext>
                  </a:extLst>
                </a:hlinkClick>
              </a:rPr>
              <a:t>What Works in Education - Hattie’s list of the greatest effects and why it matters</a:t>
            </a:r>
            <a:endParaRPr sz="1800">
              <a:solidFill>
                <a:srgbClr val="000000"/>
              </a:solidFill>
              <a:latin typeface="Arial"/>
              <a:ea typeface="Arial"/>
              <a:cs typeface="Arial"/>
              <a:sym typeface="Arial"/>
            </a:endParaRPr>
          </a:p>
          <a:p>
            <a:pPr indent="-342900" lvl="1" marL="914400" rtl="0" algn="l">
              <a:spcBef>
                <a:spcPts val="0"/>
              </a:spcBef>
              <a:spcAft>
                <a:spcPts val="0"/>
              </a:spcAft>
              <a:buSzPts val="1800"/>
              <a:buFont typeface="Arial"/>
              <a:buChar char="○"/>
            </a:pPr>
            <a:r>
              <a:rPr lang="en" sz="1800" u="sng">
                <a:solidFill>
                  <a:srgbClr val="1155CC"/>
                </a:solidFill>
                <a:latin typeface="Arial"/>
                <a:ea typeface="Arial"/>
                <a:cs typeface="Arial"/>
                <a:sym typeface="Arial"/>
                <a:hlinkClick r:id="rId5">
                  <a:extLst>
                    <a:ext uri="{A12FA001-AC4F-418D-AE19-62706E023703}">
                      <ahyp:hlinkClr val="tx"/>
                    </a:ext>
                  </a:extLst>
                </a:hlinkClick>
              </a:rPr>
              <a:t>8 Strategies Robert Marzano and John Hattie Agree On</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Objectives</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Clr>
                <a:schemeClr val="dk1"/>
              </a:buClr>
              <a:buSzPts val="1800"/>
              <a:buChar char="●"/>
            </a:pPr>
            <a:r>
              <a:rPr lang="en" sz="1800">
                <a:solidFill>
                  <a:schemeClr val="dk1"/>
                </a:solidFill>
              </a:rPr>
              <a:t>Review the work on student achievement by educational rese</a:t>
            </a:r>
            <a:r>
              <a:rPr lang="en">
                <a:solidFill>
                  <a:schemeClr val="dk1"/>
                </a:solidFill>
              </a:rPr>
              <a:t>archer </a:t>
            </a:r>
            <a:r>
              <a:rPr lang="en" sz="1800">
                <a:solidFill>
                  <a:schemeClr val="dk1"/>
                </a:solidFill>
              </a:rPr>
              <a:t>John Hattie</a:t>
            </a:r>
            <a:endParaRPr sz="1800">
              <a:solidFill>
                <a:schemeClr val="dk1"/>
              </a:solidFill>
            </a:endParaRPr>
          </a:p>
          <a:p>
            <a:pPr indent="-342900" lvl="0" marL="457200" rtl="0" algn="l">
              <a:spcBef>
                <a:spcPts val="0"/>
              </a:spcBef>
              <a:spcAft>
                <a:spcPts val="0"/>
              </a:spcAft>
              <a:buClr>
                <a:schemeClr val="dk1"/>
              </a:buClr>
              <a:buSzPts val="1800"/>
              <a:buChar char="●"/>
            </a:pPr>
            <a:r>
              <a:rPr lang="en" sz="1800">
                <a:solidFill>
                  <a:schemeClr val="dk1"/>
                </a:solidFill>
              </a:rPr>
              <a:t>Identify and surface the challenges of the research and personal biases</a:t>
            </a:r>
            <a:endParaRPr sz="1800">
              <a:solidFill>
                <a:schemeClr val="dk1"/>
              </a:solidFill>
            </a:endParaRPr>
          </a:p>
          <a:p>
            <a:pPr indent="-342900" lvl="0" marL="457200" rtl="0" algn="l">
              <a:spcBef>
                <a:spcPts val="0"/>
              </a:spcBef>
              <a:spcAft>
                <a:spcPts val="0"/>
              </a:spcAft>
              <a:buClr>
                <a:schemeClr val="dk1"/>
              </a:buClr>
              <a:buSzPts val="1800"/>
              <a:buChar char="●"/>
            </a:pPr>
            <a:r>
              <a:rPr lang="en" sz="1800">
                <a:solidFill>
                  <a:schemeClr val="dk1"/>
                </a:solidFill>
              </a:rPr>
              <a:t>Understand the top 10 greatest leverage points t</a:t>
            </a:r>
            <a:r>
              <a:rPr lang="en">
                <a:solidFill>
                  <a:schemeClr val="dk1"/>
                </a:solidFill>
              </a:rPr>
              <a:t>hat</a:t>
            </a:r>
            <a:r>
              <a:rPr lang="en" sz="1800">
                <a:solidFill>
                  <a:schemeClr val="dk1"/>
                </a:solidFill>
              </a:rPr>
              <a:t> </a:t>
            </a:r>
            <a:r>
              <a:rPr lang="en">
                <a:solidFill>
                  <a:schemeClr val="dk1"/>
                </a:solidFill>
              </a:rPr>
              <a:t>exponentially</a:t>
            </a:r>
            <a:r>
              <a:rPr lang="en" sz="1800">
                <a:solidFill>
                  <a:schemeClr val="dk1"/>
                </a:solidFill>
              </a:rPr>
              <a:t> impact student achievement</a:t>
            </a:r>
            <a:endParaRPr sz="1800">
              <a:solidFill>
                <a:schemeClr val="dk1"/>
              </a:solidFill>
            </a:endParaRPr>
          </a:p>
          <a:p>
            <a:pPr indent="-342900" lvl="0" marL="457200" rtl="0" algn="l">
              <a:spcBef>
                <a:spcPts val="0"/>
              </a:spcBef>
              <a:spcAft>
                <a:spcPts val="0"/>
              </a:spcAft>
              <a:buClr>
                <a:schemeClr val="dk1"/>
              </a:buClr>
              <a:buSzPts val="1800"/>
              <a:buChar char="●"/>
            </a:pPr>
            <a:r>
              <a:rPr lang="en" sz="1800">
                <a:solidFill>
                  <a:schemeClr val="dk1"/>
                </a:solidFill>
              </a:rPr>
              <a:t>Identify and research one influence area that you want to learn more about</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Who is John Hattie?</a:t>
            </a:r>
            <a:endParaRPr/>
          </a:p>
        </p:txBody>
      </p:sp>
      <p:sp>
        <p:nvSpPr>
          <p:cNvPr id="75" name="Google Shape;75;p16"/>
          <p:cNvSpPr txBox="1"/>
          <p:nvPr>
            <p:ph idx="1" type="body"/>
          </p:nvPr>
        </p:nvSpPr>
        <p:spPr>
          <a:xfrm>
            <a:off x="311700" y="1152475"/>
            <a:ext cx="5422800" cy="3416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400"/>
              </a:spcBef>
              <a:spcAft>
                <a:spcPts val="0"/>
              </a:spcAft>
              <a:buClr>
                <a:schemeClr val="dk1"/>
              </a:buClr>
              <a:buSzPts val="1800"/>
              <a:buChar char="●"/>
            </a:pPr>
            <a:r>
              <a:rPr lang="en">
                <a:solidFill>
                  <a:schemeClr val="dk1"/>
                </a:solidFill>
              </a:rPr>
              <a:t>Current Director of the Melbourne Educational Research Institute at the University of Melbourne, Australia</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Former Professor of Education and Director of the Visible Learning Labs, University of Auckland, New Zealand</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Author of </a:t>
            </a:r>
            <a:r>
              <a:rPr i="1" lang="en">
                <a:solidFill>
                  <a:schemeClr val="dk1"/>
                </a:solidFill>
              </a:rPr>
              <a:t>Visible Learning</a:t>
            </a:r>
            <a:r>
              <a:rPr lang="en">
                <a:solidFill>
                  <a:schemeClr val="dk1"/>
                </a:solidFill>
              </a:rPr>
              <a:t>, a synthesis of meta-analyses of student achievement</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High school English teacher</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en">
                <a:solidFill>
                  <a:schemeClr val="dk1"/>
                </a:solidFill>
              </a:rPr>
              <a:t>Middle school teacher</a:t>
            </a:r>
            <a:endParaRPr/>
          </a:p>
        </p:txBody>
      </p:sp>
      <p:pic>
        <p:nvPicPr>
          <p:cNvPr descr="John Hattie.jpg" id="76" name="Google Shape;76;p16"/>
          <p:cNvPicPr preferRelativeResize="0"/>
          <p:nvPr/>
        </p:nvPicPr>
        <p:blipFill rotWithShape="1">
          <a:blip r:embed="rId3">
            <a:alphaModFix/>
          </a:blip>
          <a:srcRect b="0" l="0" r="16715" t="0"/>
          <a:stretch/>
        </p:blipFill>
        <p:spPr>
          <a:xfrm>
            <a:off x="5768525" y="1275375"/>
            <a:ext cx="2704101" cy="32934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Visible Learning &amp; Teaching?</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400"/>
              </a:spcBef>
              <a:spcAft>
                <a:spcPts val="0"/>
              </a:spcAft>
              <a:buClr>
                <a:schemeClr val="dk1"/>
              </a:buClr>
              <a:buSzPts val="1800"/>
              <a:buChar char="●"/>
            </a:pPr>
            <a:r>
              <a:rPr lang="en">
                <a:solidFill>
                  <a:schemeClr val="dk1"/>
                </a:solidFill>
              </a:rPr>
              <a:t>The Visible Learning research is based on a synthesis of 1,200 meta-analyses relating to influences on student achievement</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Hattie assigned a value (effect size) to each of the many influences on student achievement and then ranked them</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As nearly every intervention can show some evidence of success, we can best support students by shifting our focus and efforts from “What works” to “What works best” and seek comparisons between different ways of influencing student learning</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Visible Learning?</a:t>
            </a:r>
            <a:endParaRPr/>
          </a:p>
        </p:txBody>
      </p:sp>
      <p:sp>
        <p:nvSpPr>
          <p:cNvPr id="88" name="Google Shape;88;p18"/>
          <p:cNvSpPr txBox="1"/>
          <p:nvPr>
            <p:ph idx="1" type="body"/>
          </p:nvPr>
        </p:nvSpPr>
        <p:spPr>
          <a:xfrm>
            <a:off x="311700" y="1152475"/>
            <a:ext cx="4906800" cy="34164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Clr>
                <a:schemeClr val="dk1"/>
              </a:buClr>
              <a:buSzPts val="1800"/>
              <a:buChar char="●"/>
            </a:pPr>
            <a:r>
              <a:rPr lang="en">
                <a:solidFill>
                  <a:schemeClr val="dk1"/>
                </a:solidFill>
              </a:rPr>
              <a:t>There have been so many studies, programs, beliefs and findings--many of it contradictory</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95% of everything “works”; you will see progress; but “</a:t>
            </a:r>
            <a:r>
              <a:rPr lang="en" u="sng">
                <a:solidFill>
                  <a:schemeClr val="dk1"/>
                </a:solidFill>
              </a:rPr>
              <a:t>What works best?</a:t>
            </a:r>
            <a:r>
              <a:rPr lang="en">
                <a:solidFill>
                  <a:schemeClr val="dk1"/>
                </a:solidFill>
              </a:rPr>
              <a:t>” </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What influences have the biggest impact on student achievement--beyond natural growth and progress?</a:t>
            </a:r>
            <a:endParaRPr/>
          </a:p>
        </p:txBody>
      </p:sp>
      <p:pic>
        <p:nvPicPr>
          <p:cNvPr descr="Visible Learning Cover.jpg" id="89" name="Google Shape;89;p18"/>
          <p:cNvPicPr preferRelativeResize="0"/>
          <p:nvPr/>
        </p:nvPicPr>
        <p:blipFill>
          <a:blip r:embed="rId3">
            <a:alphaModFix/>
          </a:blip>
          <a:stretch>
            <a:fillRect/>
          </a:stretch>
        </p:blipFill>
        <p:spPr>
          <a:xfrm>
            <a:off x="5929750" y="1152475"/>
            <a:ext cx="2252675" cy="3175400"/>
          </a:xfrm>
          <a:prstGeom prst="rect">
            <a:avLst/>
          </a:prstGeom>
          <a:noFill/>
          <a:ln>
            <a:noFill/>
          </a:ln>
        </p:spPr>
      </p:pic>
      <p:sp>
        <p:nvSpPr>
          <p:cNvPr id="90" name="Google Shape;90;p18"/>
          <p:cNvSpPr txBox="1"/>
          <p:nvPr/>
        </p:nvSpPr>
        <p:spPr>
          <a:xfrm>
            <a:off x="5929738" y="4369475"/>
            <a:ext cx="2252700" cy="507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2009, 2011, 2015</a:t>
            </a:r>
            <a:endParaRPr sz="18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Critical Codicils</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Clr>
                <a:schemeClr val="dk1"/>
              </a:buClr>
              <a:buSzPts val="1800"/>
              <a:buChar char="●"/>
            </a:pPr>
            <a:r>
              <a:rPr lang="en">
                <a:solidFill>
                  <a:schemeClr val="dk1"/>
                </a:solidFill>
              </a:rPr>
              <a:t>Only achievement was reviewed--not other effects of schooling like love of learning, belongingness, attitudes, etc.</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Studies on innovations--not typical teaching--see slightly higher effects. </a:t>
            </a:r>
            <a:r>
              <a:rPr lang="en" u="sng">
                <a:solidFill>
                  <a:schemeClr val="dk1"/>
                </a:solidFill>
              </a:rPr>
              <a:t>That which you pay attention to gets results.</a:t>
            </a:r>
            <a:endParaRPr u="sng">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Averaging of studies--need to look deeper to see nuances</a:t>
            </a:r>
            <a:endParaRPr>
              <a:solidFill>
                <a:schemeClr val="dk1"/>
              </a:solidFill>
            </a:endParaRPr>
          </a:p>
          <a:p>
            <a:pPr indent="-342900" lvl="0" marL="457200" rtl="0" algn="l">
              <a:spcBef>
                <a:spcPts val="0"/>
              </a:spcBef>
              <a:spcAft>
                <a:spcPts val="0"/>
              </a:spcAft>
              <a:buClr>
                <a:schemeClr val="dk1"/>
              </a:buClr>
              <a:buSzPts val="1800"/>
              <a:buChar char="●"/>
            </a:pPr>
            <a:r>
              <a:rPr i="1" lang="en">
                <a:solidFill>
                  <a:schemeClr val="dk1"/>
                </a:solidFill>
              </a:rPr>
              <a:t>Caution:</a:t>
            </a:r>
            <a:r>
              <a:rPr lang="en">
                <a:solidFill>
                  <a:schemeClr val="dk1"/>
                </a:solidFill>
              </a:rPr>
              <a:t> </a:t>
            </a:r>
            <a:r>
              <a:rPr i="1" lang="en">
                <a:solidFill>
                  <a:schemeClr val="dk1"/>
                </a:solidFill>
              </a:rPr>
              <a:t>this is not meant to be a recipe for success--it is meant to inform and create culture of inquiry based on evidence, research, and efficacy</a:t>
            </a:r>
            <a:endParaRPr i="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Barometer of Influences</a:t>
            </a:r>
            <a:endParaRPr/>
          </a:p>
        </p:txBody>
      </p:sp>
      <p:sp>
        <p:nvSpPr>
          <p:cNvPr id="102" name="Google Shape;102;p20"/>
          <p:cNvSpPr txBox="1"/>
          <p:nvPr>
            <p:ph idx="1" type="body"/>
          </p:nvPr>
        </p:nvSpPr>
        <p:spPr>
          <a:xfrm>
            <a:off x="311700" y="1152475"/>
            <a:ext cx="8431200" cy="34164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Clr>
                <a:schemeClr val="dk1"/>
              </a:buClr>
              <a:buSzPts val="1800"/>
              <a:buChar char="●"/>
            </a:pPr>
            <a:r>
              <a:rPr lang="en">
                <a:solidFill>
                  <a:schemeClr val="dk1"/>
                </a:solidFill>
              </a:rPr>
              <a:t>Each influence on student achievement has a corresponding effect size</a:t>
            </a:r>
            <a:endParaRPr>
              <a:solidFill>
                <a:schemeClr val="dk1"/>
              </a:solidFill>
            </a:endParaRPr>
          </a:p>
          <a:p>
            <a:pPr indent="-317500" lvl="1" marL="914400" rtl="0" algn="l">
              <a:spcBef>
                <a:spcPts val="0"/>
              </a:spcBef>
              <a:spcAft>
                <a:spcPts val="0"/>
              </a:spcAft>
              <a:buClr>
                <a:schemeClr val="dk1"/>
              </a:buClr>
              <a:buSzPts val="1400"/>
              <a:buChar char="○"/>
            </a:pPr>
            <a:r>
              <a:rPr lang="en" u="sng">
                <a:solidFill>
                  <a:schemeClr val="dk1"/>
                </a:solidFill>
              </a:rPr>
              <a:t>Reverse effects</a:t>
            </a:r>
            <a:r>
              <a:rPr lang="en">
                <a:solidFill>
                  <a:schemeClr val="dk1"/>
                </a:solidFill>
              </a:rPr>
              <a:t> have an effect size from -0.20-0.00</a:t>
            </a:r>
            <a:endParaRPr>
              <a:solidFill>
                <a:schemeClr val="dk1"/>
              </a:solidFill>
            </a:endParaRPr>
          </a:p>
          <a:p>
            <a:pPr indent="-317500" lvl="1" marL="914400" rtl="0" algn="l">
              <a:spcBef>
                <a:spcPts val="0"/>
              </a:spcBef>
              <a:spcAft>
                <a:spcPts val="0"/>
              </a:spcAft>
              <a:buClr>
                <a:schemeClr val="dk1"/>
              </a:buClr>
              <a:buSzPts val="1400"/>
              <a:buChar char="○"/>
            </a:pPr>
            <a:r>
              <a:rPr lang="en" u="sng">
                <a:solidFill>
                  <a:schemeClr val="dk1"/>
                </a:solidFill>
              </a:rPr>
              <a:t>Developmental effects</a:t>
            </a:r>
            <a:r>
              <a:rPr lang="en">
                <a:solidFill>
                  <a:schemeClr val="dk1"/>
                </a:solidFill>
              </a:rPr>
              <a:t> have an effect size from 0.00-0.20</a:t>
            </a:r>
            <a:endParaRPr>
              <a:solidFill>
                <a:schemeClr val="dk1"/>
              </a:solidFill>
            </a:endParaRPr>
          </a:p>
          <a:p>
            <a:pPr indent="-317500" lvl="1" marL="914400" rtl="0" algn="l">
              <a:spcBef>
                <a:spcPts val="0"/>
              </a:spcBef>
              <a:spcAft>
                <a:spcPts val="0"/>
              </a:spcAft>
              <a:buClr>
                <a:schemeClr val="dk1"/>
              </a:buClr>
              <a:buSzPts val="1400"/>
              <a:buChar char="○"/>
            </a:pPr>
            <a:r>
              <a:rPr lang="en" u="sng">
                <a:solidFill>
                  <a:schemeClr val="dk1"/>
                </a:solidFill>
              </a:rPr>
              <a:t>Typical teacher effects</a:t>
            </a:r>
            <a:r>
              <a:rPr lang="en">
                <a:solidFill>
                  <a:schemeClr val="dk1"/>
                </a:solidFill>
              </a:rPr>
              <a:t> have an effect size from 0.20-0.40</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The </a:t>
            </a:r>
            <a:r>
              <a:rPr lang="en" u="sng">
                <a:solidFill>
                  <a:schemeClr val="dk1"/>
                </a:solidFill>
              </a:rPr>
              <a:t>Zone of desired effects</a:t>
            </a:r>
            <a:r>
              <a:rPr lang="en">
                <a:solidFill>
                  <a:schemeClr val="dk1"/>
                </a:solidFill>
              </a:rPr>
              <a:t> are the influences that have an effect size from 0.40-1.00</a:t>
            </a:r>
            <a:endParaRPr/>
          </a:p>
        </p:txBody>
      </p:sp>
      <p:pic>
        <p:nvPicPr>
          <p:cNvPr descr="HW Barometer.png" id="103" name="Google Shape;103;p20"/>
          <p:cNvPicPr preferRelativeResize="0"/>
          <p:nvPr/>
        </p:nvPicPr>
        <p:blipFill>
          <a:blip r:embed="rId3">
            <a:alphaModFix/>
          </a:blip>
          <a:stretch>
            <a:fillRect/>
          </a:stretch>
        </p:blipFill>
        <p:spPr>
          <a:xfrm>
            <a:off x="5047275" y="2799702"/>
            <a:ext cx="3785025" cy="2073700"/>
          </a:xfrm>
          <a:prstGeom prst="rect">
            <a:avLst/>
          </a:prstGeom>
          <a:noFill/>
          <a:ln>
            <a:noFill/>
          </a:ln>
        </p:spPr>
      </p:pic>
      <p:sp>
        <p:nvSpPr>
          <p:cNvPr id="104" name="Google Shape;104;p20"/>
          <p:cNvSpPr txBox="1"/>
          <p:nvPr>
            <p:ph idx="1" type="body"/>
          </p:nvPr>
        </p:nvSpPr>
        <p:spPr>
          <a:xfrm>
            <a:off x="311700" y="2708225"/>
            <a:ext cx="4735500" cy="17775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Clr>
                <a:schemeClr val="dk1"/>
              </a:buClr>
              <a:buSzPts val="1800"/>
              <a:buChar char="●"/>
            </a:pPr>
            <a:r>
              <a:rPr b="1" lang="en">
                <a:solidFill>
                  <a:schemeClr val="dk1"/>
                </a:solidFill>
              </a:rPr>
              <a:t>The average effect size is 0.40</a:t>
            </a:r>
            <a:r>
              <a:rPr lang="en">
                <a:solidFill>
                  <a:schemeClr val="dk1"/>
                </a:solidFill>
              </a:rPr>
              <a:t>, therefore when choosing a path to improve achievement, choose something with a higher effect size to maximize gains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Barometer of Influences</a:t>
            </a:r>
            <a:endParaRPr/>
          </a:p>
        </p:txBody>
      </p:sp>
      <p:pic>
        <p:nvPicPr>
          <p:cNvPr id="110" name="Google Shape;110;p21"/>
          <p:cNvPicPr preferRelativeResize="0"/>
          <p:nvPr/>
        </p:nvPicPr>
        <p:blipFill>
          <a:blip r:embed="rId3">
            <a:alphaModFix/>
          </a:blip>
          <a:stretch>
            <a:fillRect/>
          </a:stretch>
        </p:blipFill>
        <p:spPr>
          <a:xfrm>
            <a:off x="1110825" y="1152477"/>
            <a:ext cx="6922347" cy="3671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Challenges &amp; Personal Bias</a:t>
            </a:r>
            <a:endParaRPr/>
          </a:p>
        </p:txBody>
      </p:sp>
      <p:sp>
        <p:nvSpPr>
          <p:cNvPr id="116" name="Google Shape;116;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400"/>
              </a:spcBef>
              <a:spcAft>
                <a:spcPts val="0"/>
              </a:spcAft>
              <a:buClr>
                <a:schemeClr val="dk1"/>
              </a:buClr>
              <a:buSzPts val="1800"/>
              <a:buChar char="●"/>
            </a:pPr>
            <a:r>
              <a:rPr lang="en">
                <a:solidFill>
                  <a:schemeClr val="dk1"/>
                </a:solidFill>
              </a:rPr>
              <a:t>Educators create solutions and then collect evidence to prove they are right</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Some of the findings will surprise you and challenge your beliefs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Acknowledge your bias</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Suspend your belief</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Move away from judgement to inquiry</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I may have seen growth, is it enough growth?</a:t>
            </a:r>
            <a:endParaRPr>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Is there another alternative that would accelerate growth and if so, why am I resistant?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